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3"/>
  </p:notesMasterIdLst>
  <p:sldIdLst>
    <p:sldId id="256" r:id="rId3"/>
    <p:sldId id="286" r:id="rId4"/>
    <p:sldId id="266" r:id="rId5"/>
    <p:sldId id="300" r:id="rId6"/>
    <p:sldId id="317" r:id="rId7"/>
    <p:sldId id="319" r:id="rId8"/>
    <p:sldId id="318" r:id="rId9"/>
    <p:sldId id="320" r:id="rId10"/>
    <p:sldId id="321" r:id="rId11"/>
    <p:sldId id="322" r:id="rId12"/>
    <p:sldId id="279" r:id="rId13"/>
    <p:sldId id="324" r:id="rId14"/>
    <p:sldId id="325" r:id="rId15"/>
    <p:sldId id="294" r:id="rId16"/>
    <p:sldId id="326" r:id="rId17"/>
    <p:sldId id="308" r:id="rId18"/>
    <p:sldId id="328" r:id="rId19"/>
    <p:sldId id="316" r:id="rId20"/>
    <p:sldId id="327" r:id="rId21"/>
    <p:sldId id="311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rui Liu" initials="WL" lastIdx="2" clrIdx="0">
    <p:extLst/>
  </p:cmAuthor>
  <p:cmAuthor id="2" name="Wenrui Liu" initials="WL [2]" lastIdx="1" clrIdx="1">
    <p:extLst/>
  </p:cmAuthor>
  <p:cmAuthor id="3" name="Wenrui Liu" initials="WL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72AF"/>
    <a:srgbClr val="800000"/>
    <a:srgbClr val="008080"/>
    <a:srgbClr val="407DD6"/>
    <a:srgbClr val="78AAD6"/>
    <a:srgbClr val="407AAA"/>
    <a:srgbClr val="009193"/>
    <a:srgbClr val="3DAAD6"/>
    <a:srgbClr val="FFA900"/>
    <a:srgbClr val="D8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6327" autoAdjust="0"/>
  </p:normalViewPr>
  <p:slideViewPr>
    <p:cSldViewPr snapToGrid="0" snapToObjects="1">
      <p:cViewPr varScale="1">
        <p:scale>
          <a:sx n="86" d="100"/>
          <a:sy n="86" d="100"/>
        </p:scale>
        <p:origin x="60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536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3602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– keras.io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61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- http://llcao.net/cu-deeplearning17/lecture/keras_presentation.pdf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69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- http://llcao.net/cu-deeplearning17/lecture/keras_presentation.pdf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22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3301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-</a:t>
            </a:r>
            <a:r>
              <a:rPr lang="en-US" baseline="0" dirty="0"/>
              <a:t> https://www.cs.toronto.edu/~frossard/post/vgg16/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712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8072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58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466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– keras.io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959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– keras.io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97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– keras.io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4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– keras.io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331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– keras.io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710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– keras.io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8552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</a:t>
            </a:r>
            <a:r>
              <a:rPr lang="en-US" baseline="0" dirty="0"/>
              <a:t> – Keras.io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11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37369 h 6858000"/>
              <a:gd name="connsiteX3" fmla="*/ 383868 w 6096000"/>
              <a:gd name="connsiteY3" fmla="*/ 337369 h 6858000"/>
              <a:gd name="connsiteX4" fmla="*/ 383868 w 6096000"/>
              <a:gd name="connsiteY4" fmla="*/ 6520631 h 6858000"/>
              <a:gd name="connsiteX5" fmla="*/ 6096000 w 6096000"/>
              <a:gd name="connsiteY5" fmla="*/ 6520631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37369"/>
                </a:lnTo>
                <a:lnTo>
                  <a:pt x="383868" y="337369"/>
                </a:lnTo>
                <a:lnTo>
                  <a:pt x="383868" y="6520631"/>
                </a:lnTo>
                <a:lnTo>
                  <a:pt x="6096000" y="652063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C7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 flipH="1"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37369 h 6858000"/>
              <a:gd name="connsiteX3" fmla="*/ 383868 w 6096000"/>
              <a:gd name="connsiteY3" fmla="*/ 337369 h 6858000"/>
              <a:gd name="connsiteX4" fmla="*/ 383868 w 6096000"/>
              <a:gd name="connsiteY4" fmla="*/ 6520631 h 6858000"/>
              <a:gd name="connsiteX5" fmla="*/ 6096000 w 6096000"/>
              <a:gd name="connsiteY5" fmla="*/ 6520631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37369"/>
                </a:lnTo>
                <a:lnTo>
                  <a:pt x="383868" y="337369"/>
                </a:lnTo>
                <a:lnTo>
                  <a:pt x="383868" y="6520631"/>
                </a:lnTo>
                <a:lnTo>
                  <a:pt x="6096000" y="652063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872061"/>
            <a:ext cx="7277100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BUSINESS REPORT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4180385"/>
            <a:ext cx="72771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PRESENTED BY </a:t>
            </a:r>
            <a:r>
              <a:rPr lang="en-US" dirty="0" err="1"/>
              <a:t>OfficePLUS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 userDrawn="1"/>
        </p:nvSpPr>
        <p:spPr>
          <a:xfrm>
            <a:off x="9181531" y="-1"/>
            <a:ext cx="3010469" cy="6833435"/>
          </a:xfrm>
          <a:custGeom>
            <a:avLst/>
            <a:gdLst>
              <a:gd name="connsiteX0" fmla="*/ 1714500 w 3010469"/>
              <a:gd name="connsiteY0" fmla="*/ 0 h 6858000"/>
              <a:gd name="connsiteX1" fmla="*/ 3010469 w 3010469"/>
              <a:gd name="connsiteY1" fmla="*/ 0 h 6858000"/>
              <a:gd name="connsiteX2" fmla="*/ 3010469 w 3010469"/>
              <a:gd name="connsiteY2" fmla="*/ 6858000 h 6858000"/>
              <a:gd name="connsiteX3" fmla="*/ 0 w 30104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469" h="6858000">
                <a:moveTo>
                  <a:pt x="1714500" y="0"/>
                </a:moveTo>
                <a:lnTo>
                  <a:pt x="3010469" y="0"/>
                </a:lnTo>
                <a:lnTo>
                  <a:pt x="301046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0" y="0"/>
            <a:ext cx="7393940" cy="6858000"/>
          </a:xfrm>
          <a:custGeom>
            <a:avLst/>
            <a:gdLst>
              <a:gd name="connsiteX0" fmla="*/ 0 w 7393940"/>
              <a:gd name="connsiteY0" fmla="*/ 0 h 6858000"/>
              <a:gd name="connsiteX1" fmla="*/ 7393940 w 7393940"/>
              <a:gd name="connsiteY1" fmla="*/ 0 h 6858000"/>
              <a:gd name="connsiteX2" fmla="*/ 5679440 w 7393940"/>
              <a:gd name="connsiteY2" fmla="*/ 6858000 h 6858000"/>
              <a:gd name="connsiteX3" fmla="*/ 0 w 73939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940" h="6858000">
                <a:moveTo>
                  <a:pt x="0" y="0"/>
                </a:moveTo>
                <a:lnTo>
                  <a:pt x="7393940" y="0"/>
                </a:lnTo>
                <a:lnTo>
                  <a:pt x="5679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6"/>
          <p:cNvSpPr/>
          <p:nvPr userDrawn="1"/>
        </p:nvSpPr>
        <p:spPr>
          <a:xfrm rot="823830">
            <a:off x="10402103" y="-113517"/>
            <a:ext cx="103497" cy="7085035"/>
          </a:xfrm>
          <a:custGeom>
            <a:avLst/>
            <a:gdLst>
              <a:gd name="connsiteX0" fmla="*/ 1 w 103497"/>
              <a:gd name="connsiteY0" fmla="*/ 25288 h 7085035"/>
              <a:gd name="connsiteX1" fmla="*/ 103497 w 103497"/>
              <a:gd name="connsiteY1" fmla="*/ 0 h 7085035"/>
              <a:gd name="connsiteX2" fmla="*/ 103497 w 103497"/>
              <a:gd name="connsiteY2" fmla="*/ 7059747 h 7085035"/>
              <a:gd name="connsiteX3" fmla="*/ 0 w 103497"/>
              <a:gd name="connsiteY3" fmla="*/ 7085035 h 708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97" h="7085035">
                <a:moveTo>
                  <a:pt x="1" y="25288"/>
                </a:moveTo>
                <a:lnTo>
                  <a:pt x="103497" y="0"/>
                </a:lnTo>
                <a:lnTo>
                  <a:pt x="103497" y="7059747"/>
                </a:lnTo>
                <a:lnTo>
                  <a:pt x="0" y="70850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5327" y="1365913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45327" y="941181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</p:spTree>
    <p:extLst>
      <p:ext uri="{BB962C8B-B14F-4D97-AF65-F5344CB8AC3E}">
        <p14:creationId xmlns:p14="http://schemas.microsoft.com/office/powerpoint/2010/main" val="1455132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38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172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ight Triangle 6"/>
          <p:cNvSpPr/>
          <p:nvPr userDrawn="1"/>
        </p:nvSpPr>
        <p:spPr>
          <a:xfrm flipH="1" flipV="1">
            <a:off x="4476749" y="3169910"/>
            <a:ext cx="250046" cy="23538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946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4800" y="285750"/>
            <a:ext cx="11544300" cy="6286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3458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3458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624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458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H="1" flipV="1">
            <a:off x="4705349" y="3169910"/>
            <a:ext cx="250046" cy="2353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922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9784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663543" y="0"/>
            <a:ext cx="4528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38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172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ight Triangle 9"/>
          <p:cNvSpPr/>
          <p:nvPr userDrawn="1"/>
        </p:nvSpPr>
        <p:spPr>
          <a:xfrm flipH="1" flipV="1">
            <a:off x="4476749" y="3169910"/>
            <a:ext cx="250046" cy="2353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576457" y="0"/>
            <a:ext cx="1741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559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4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57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67250" y="0"/>
            <a:ext cx="7524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ame 8"/>
          <p:cNvSpPr/>
          <p:nvPr userDrawn="1"/>
        </p:nvSpPr>
        <p:spPr>
          <a:xfrm>
            <a:off x="3141690" y="423844"/>
            <a:ext cx="4002060" cy="3698820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57700" y="2682549"/>
            <a:ext cx="25146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57700" y="1980818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0801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30801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61306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961306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30801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730801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961306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1306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67250" y="0"/>
            <a:ext cx="7524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ame 8"/>
          <p:cNvSpPr/>
          <p:nvPr userDrawn="1"/>
        </p:nvSpPr>
        <p:spPr>
          <a:xfrm>
            <a:off x="3141690" y="423844"/>
            <a:ext cx="4002060" cy="3698820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57700" y="2682549"/>
            <a:ext cx="25146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57700" y="1980818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0801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30801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61306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961306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30801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730801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961306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1306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308015" y="55388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15" y="59598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613065" y="55388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9613065" y="59598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9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/>
          <p:cNvSpPr/>
          <p:nvPr userDrawn="1"/>
        </p:nvSpPr>
        <p:spPr>
          <a:xfrm rot="2700000">
            <a:off x="3676650" y="-3763842"/>
            <a:ext cx="4838700" cy="4838700"/>
          </a:xfrm>
          <a:prstGeom prst="frame">
            <a:avLst>
              <a:gd name="adj1" fmla="val 4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57450" y="2828835"/>
            <a:ext cx="72771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57450" y="4027732"/>
            <a:ext cx="72771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57450" y="1136174"/>
            <a:ext cx="72771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  <p:sp>
        <p:nvSpPr>
          <p:cNvPr id="8" name="Right Triangle 7"/>
          <p:cNvSpPr/>
          <p:nvPr userDrawn="1"/>
        </p:nvSpPr>
        <p:spPr>
          <a:xfrm rot="18900000">
            <a:off x="5722100" y="-373898"/>
            <a:ext cx="747797" cy="74779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rot="18900000">
            <a:off x="5722100" y="-373898"/>
            <a:ext cx="747797" cy="74779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57450" y="1136174"/>
            <a:ext cx="72771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</p:spTree>
    <p:extLst>
      <p:ext uri="{BB962C8B-B14F-4D97-AF65-F5344CB8AC3E}">
        <p14:creationId xmlns:p14="http://schemas.microsoft.com/office/powerpoint/2010/main" val="60449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/>
          <p:cNvSpPr/>
          <p:nvPr userDrawn="1"/>
        </p:nvSpPr>
        <p:spPr>
          <a:xfrm>
            <a:off x="921005" y="-1425566"/>
            <a:ext cx="4002060" cy="4226824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1606288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181556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</p:spTree>
    <p:extLst>
      <p:ext uri="{BB962C8B-B14F-4D97-AF65-F5344CB8AC3E}">
        <p14:creationId xmlns:p14="http://schemas.microsoft.com/office/powerpoint/2010/main" val="338229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/>
          <p:cNvSpPr/>
          <p:nvPr userDrawn="1"/>
        </p:nvSpPr>
        <p:spPr>
          <a:xfrm>
            <a:off x="921005" y="-1425566"/>
            <a:ext cx="4002060" cy="4226824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1606288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181556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</p:spTree>
    <p:extLst>
      <p:ext uri="{BB962C8B-B14F-4D97-AF65-F5344CB8AC3E}">
        <p14:creationId xmlns:p14="http://schemas.microsoft.com/office/powerpoint/2010/main" val="2538607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80422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38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172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ight Triangle 6"/>
          <p:cNvSpPr/>
          <p:nvPr userDrawn="1"/>
        </p:nvSpPr>
        <p:spPr>
          <a:xfrm flipH="1" flipV="1">
            <a:off x="4476749" y="3169910"/>
            <a:ext cx="250046" cy="2353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23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84" r:id="rId4"/>
    <p:sldLayoutId id="2147483662" r:id="rId5"/>
    <p:sldLayoutId id="2147483688" r:id="rId6"/>
    <p:sldLayoutId id="2147483689" r:id="rId7"/>
    <p:sldLayoutId id="2147483692" r:id="rId8"/>
    <p:sldLayoutId id="2147483691" r:id="rId9"/>
    <p:sldLayoutId id="2147483694" r:id="rId10"/>
    <p:sldLayoutId id="2147483695" r:id="rId11"/>
    <p:sldLayoutId id="2147483698" r:id="rId12"/>
    <p:sldLayoutId id="2147483690" r:id="rId13"/>
    <p:sldLayoutId id="2147483693" r:id="rId14"/>
    <p:sldLayoutId id="214748368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specializations/deep-learning" TargetMode="External"/><Relationship Id="rId3" Type="http://schemas.openxmlformats.org/officeDocument/2006/relationships/hyperlink" Target="https://www.analyticsvidhya.com/blog/2017/01/the-most-comprehensive-data-science-learning-plan-for-2017/" TargetMode="External"/><Relationship Id="rId7" Type="http://schemas.openxmlformats.org/officeDocument/2006/relationships/hyperlink" Target="http://www.deeplearningbook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course.fast.ai/" TargetMode="External"/><Relationship Id="rId5" Type="http://schemas.openxmlformats.org/officeDocument/2006/relationships/hyperlink" Target="https://www.udacity.com/course/deep-learning--ud730" TargetMode="External"/><Relationship Id="rId4" Type="http://schemas.openxmlformats.org/officeDocument/2006/relationships/hyperlink" Target="https://www.coursera.org/learn/machine-learning" TargetMode="External"/><Relationship Id="rId9" Type="http://schemas.openxmlformats.org/officeDocument/2006/relationships/hyperlink" Target="http://colah.github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transfer-learnin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fastai/courses" TargetMode="External"/><Relationship Id="rId5" Type="http://schemas.openxmlformats.org/officeDocument/2006/relationships/hyperlink" Target="http://course.fast.ai/" TargetMode="External"/><Relationship Id="rId4" Type="http://schemas.openxmlformats.org/officeDocument/2006/relationships/hyperlink" Target="http://cs231n.github.io/transfer-learnin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arlsonschool.umn.edu/degrees/master-science-in-business-analytics" TargetMode="External"/><Relationship Id="rId13" Type="http://schemas.openxmlformats.org/officeDocument/2006/relationships/image" Target="../media/image8.png"/><Relationship Id="rId3" Type="http://schemas.openxmlformats.org/officeDocument/2006/relationships/hyperlink" Target="https://www.analyticsvidhya.com/" TargetMode="External"/><Relationship Id="rId7" Type="http://schemas.openxmlformats.org/officeDocument/2006/relationships/hyperlink" Target="https://github.com/aayushmnit" TargetMode="External"/><Relationship Id="rId12" Type="http://schemas.openxmlformats.org/officeDocument/2006/relationships/hyperlink" Target="https://datahack.analyticsvidhya.com/user/profile/aayushmnit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linkedin.com/in/aayushmnit/" TargetMode="External"/><Relationship Id="rId11" Type="http://schemas.openxmlformats.org/officeDocument/2006/relationships/image" Target="../media/image7.jpeg"/><Relationship Id="rId5" Type="http://schemas.openxmlformats.org/officeDocument/2006/relationships/hyperlink" Target="mailto:aayushmnit@gmail.com" TargetMode="External"/><Relationship Id="rId15" Type="http://schemas.openxmlformats.org/officeDocument/2006/relationships/image" Target="../media/image10.png"/><Relationship Id="rId10" Type="http://schemas.openxmlformats.org/officeDocument/2006/relationships/hyperlink" Target="https://www.landolakesinc.com/" TargetMode="External"/><Relationship Id="rId4" Type="http://schemas.openxmlformats.org/officeDocument/2006/relationships/hyperlink" Target="https://www.kaggle.com/aayushmnit" TargetMode="External"/><Relationship Id="rId9" Type="http://schemas.openxmlformats.org/officeDocument/2006/relationships/image" Target="../media/image6.jp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deconv-checkerboar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16480" y="2947271"/>
            <a:ext cx="9428480" cy="646331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</a:rPr>
              <a:t>Transfer learning – Next big thing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37450" y="5027380"/>
            <a:ext cx="7277100" cy="110697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cs typeface="Calibri" panose="020F0502020204030204" pitchFamily="34" charset="0"/>
              </a:rPr>
              <a:t>PRESENTED BY -</a:t>
            </a:r>
          </a:p>
          <a:p>
            <a:r>
              <a:rPr lang="en-US" sz="3200" dirty="0">
                <a:solidFill>
                  <a:schemeClr val="tx1"/>
                </a:solidFill>
                <a:cs typeface="Calibri" panose="020F0502020204030204" pitchFamily="34" charset="0"/>
              </a:rPr>
              <a:t>Aayush Agrawal </a:t>
            </a:r>
          </a:p>
        </p:txBody>
      </p:sp>
    </p:spTree>
    <p:extLst>
      <p:ext uri="{BB962C8B-B14F-4D97-AF65-F5344CB8AC3E}">
        <p14:creationId xmlns:p14="http://schemas.microsoft.com/office/powerpoint/2010/main" val="248840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812" y="18256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600" dirty="0">
                <a:solidFill>
                  <a:schemeClr val="bg1"/>
                </a:solidFill>
                <a:sym typeface="+mn-lt"/>
              </a:rPr>
              <a:t>Transfer learning allows to transfer knowledge from one task to another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1F633A-561D-4691-9C44-A59811FA31C1}"/>
              </a:ext>
            </a:extLst>
          </p:cNvPr>
          <p:cNvSpPr/>
          <p:nvPr/>
        </p:nvSpPr>
        <p:spPr>
          <a:xfrm>
            <a:off x="636607" y="1335544"/>
            <a:ext cx="1828801" cy="16578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E409D85-FD7C-4BF9-918F-879388932A7F}"/>
              </a:ext>
            </a:extLst>
          </p:cNvPr>
          <p:cNvSpPr/>
          <p:nvPr/>
        </p:nvSpPr>
        <p:spPr>
          <a:xfrm>
            <a:off x="1053296" y="1701478"/>
            <a:ext cx="393539" cy="277793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4DC373A-396D-4DCA-B8BA-D2F3427F33BB}"/>
              </a:ext>
            </a:extLst>
          </p:cNvPr>
          <p:cNvSpPr/>
          <p:nvPr/>
        </p:nvSpPr>
        <p:spPr>
          <a:xfrm>
            <a:off x="1666754" y="1886672"/>
            <a:ext cx="393539" cy="277793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09F721C-960F-4C4E-A1E6-1896C463A98D}"/>
              </a:ext>
            </a:extLst>
          </p:cNvPr>
          <p:cNvSpPr/>
          <p:nvPr/>
        </p:nvSpPr>
        <p:spPr>
          <a:xfrm>
            <a:off x="856526" y="2278881"/>
            <a:ext cx="393539" cy="277793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13FFBE4-F0C9-4579-A5BE-34D9BA007687}"/>
              </a:ext>
            </a:extLst>
          </p:cNvPr>
          <p:cNvSpPr/>
          <p:nvPr/>
        </p:nvSpPr>
        <p:spPr>
          <a:xfrm>
            <a:off x="1666754" y="2484097"/>
            <a:ext cx="393539" cy="277793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ED1469-0FC2-441D-845E-F9D019F63E77}"/>
              </a:ext>
            </a:extLst>
          </p:cNvPr>
          <p:cNvCxnSpPr>
            <a:cxnSpLocks/>
          </p:cNvCxnSpPr>
          <p:nvPr/>
        </p:nvCxnSpPr>
        <p:spPr>
          <a:xfrm>
            <a:off x="1562581" y="3090440"/>
            <a:ext cx="0" cy="937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BC2542-75FD-4D91-8471-633A149A9A0F}"/>
              </a:ext>
            </a:extLst>
          </p:cNvPr>
          <p:cNvSpPr/>
          <p:nvPr/>
        </p:nvSpPr>
        <p:spPr>
          <a:xfrm>
            <a:off x="248855" y="4125044"/>
            <a:ext cx="2708476" cy="8449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0327E7-6009-4FD3-BF74-1D17FCE4234F}"/>
              </a:ext>
            </a:extLst>
          </p:cNvPr>
          <p:cNvCxnSpPr>
            <a:cxnSpLocks/>
          </p:cNvCxnSpPr>
          <p:nvPr/>
        </p:nvCxnSpPr>
        <p:spPr>
          <a:xfrm>
            <a:off x="1863523" y="5067050"/>
            <a:ext cx="2720052" cy="9758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35C792-D88C-46EE-8F6E-D73A67439CB4}"/>
              </a:ext>
            </a:extLst>
          </p:cNvPr>
          <p:cNvSpPr txBox="1"/>
          <p:nvPr/>
        </p:nvSpPr>
        <p:spPr>
          <a:xfrm>
            <a:off x="2754775" y="1655176"/>
            <a:ext cx="2766349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Source Task 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F25D09-F143-47E1-8825-2763C65FE3C1}"/>
              </a:ext>
            </a:extLst>
          </p:cNvPr>
          <p:cNvSpPr/>
          <p:nvPr/>
        </p:nvSpPr>
        <p:spPr>
          <a:xfrm>
            <a:off x="9180652" y="1388227"/>
            <a:ext cx="1828801" cy="16578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C27110-17B3-4CC1-87AD-B478FFF946FF}"/>
              </a:ext>
            </a:extLst>
          </p:cNvPr>
          <p:cNvCxnSpPr>
            <a:cxnSpLocks/>
          </p:cNvCxnSpPr>
          <p:nvPr/>
        </p:nvCxnSpPr>
        <p:spPr>
          <a:xfrm flipH="1" flipV="1">
            <a:off x="10137491" y="3090441"/>
            <a:ext cx="9647" cy="93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75542BD-0898-4715-9266-1131207A68F7}"/>
              </a:ext>
            </a:extLst>
          </p:cNvPr>
          <p:cNvSpPr/>
          <p:nvPr/>
        </p:nvSpPr>
        <p:spPr>
          <a:xfrm>
            <a:off x="8792900" y="4177727"/>
            <a:ext cx="2708476" cy="8449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4B129-1AA7-4012-9E41-BF7030FD79AF}"/>
              </a:ext>
            </a:extLst>
          </p:cNvPr>
          <p:cNvSpPr txBox="1"/>
          <p:nvPr/>
        </p:nvSpPr>
        <p:spPr>
          <a:xfrm>
            <a:off x="7202152" y="1608189"/>
            <a:ext cx="276634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Target for Task 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402C3-561B-435E-BE74-B45AE62F9334}"/>
              </a:ext>
            </a:extLst>
          </p:cNvPr>
          <p:cNvSpPr/>
          <p:nvPr/>
        </p:nvSpPr>
        <p:spPr>
          <a:xfrm>
            <a:off x="9559720" y="1782961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9DD960-15EB-4A46-B708-F400AF7BF31C}"/>
              </a:ext>
            </a:extLst>
          </p:cNvPr>
          <p:cNvSpPr/>
          <p:nvPr/>
        </p:nvSpPr>
        <p:spPr>
          <a:xfrm>
            <a:off x="10210799" y="2027305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A7FEF-4FEC-4680-8BB7-B48EAECCFA28}"/>
              </a:ext>
            </a:extLst>
          </p:cNvPr>
          <p:cNvSpPr/>
          <p:nvPr/>
        </p:nvSpPr>
        <p:spPr>
          <a:xfrm>
            <a:off x="9694181" y="2327598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888E57-351B-40DC-8E93-37F095D1D0B1}"/>
              </a:ext>
            </a:extLst>
          </p:cNvPr>
          <p:cNvSpPr/>
          <p:nvPr/>
        </p:nvSpPr>
        <p:spPr>
          <a:xfrm>
            <a:off x="10172214" y="2487570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FBEE3C-A460-4298-B840-5F29A9B134CD}"/>
              </a:ext>
            </a:extLst>
          </p:cNvPr>
          <p:cNvSpPr txBox="1"/>
          <p:nvPr/>
        </p:nvSpPr>
        <p:spPr>
          <a:xfrm>
            <a:off x="4137949" y="2622993"/>
            <a:ext cx="4155502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Storing knowledge gained solving one problem and applying it to a different but related problem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6114D2-7AF7-4C75-8751-57282ADD298C}"/>
              </a:ext>
            </a:extLst>
          </p:cNvPr>
          <p:cNvSpPr/>
          <p:nvPr/>
        </p:nvSpPr>
        <p:spPr>
          <a:xfrm>
            <a:off x="9846581" y="2479998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D35883-4126-42E4-8B86-6DAFAD01D08D}"/>
              </a:ext>
            </a:extLst>
          </p:cNvPr>
          <p:cNvSpPr/>
          <p:nvPr/>
        </p:nvSpPr>
        <p:spPr>
          <a:xfrm>
            <a:off x="4741762" y="5620473"/>
            <a:ext cx="2708476" cy="844952"/>
          </a:xfrm>
          <a:prstGeom prst="rect">
            <a:avLst/>
          </a:prstGeom>
          <a:solidFill>
            <a:srgbClr val="4C72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F3EF907-B24A-4FF6-8C94-F3CDA94F485C}"/>
              </a:ext>
            </a:extLst>
          </p:cNvPr>
          <p:cNvCxnSpPr>
            <a:cxnSpLocks/>
          </p:cNvCxnSpPr>
          <p:nvPr/>
        </p:nvCxnSpPr>
        <p:spPr>
          <a:xfrm flipV="1">
            <a:off x="7620001" y="5082027"/>
            <a:ext cx="2348500" cy="9609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41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812" y="182563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A large part of </a:t>
            </a:r>
            <a:r>
              <a:rPr lang="en-US" sz="3200" dirty="0" err="1">
                <a:solidFill>
                  <a:schemeClr val="bg1"/>
                </a:solidFill>
                <a:sym typeface="+mn-lt"/>
              </a:rPr>
              <a:t>ConvNet</a:t>
            </a:r>
            <a:r>
              <a:rPr lang="en-US" sz="3200" dirty="0">
                <a:solidFill>
                  <a:schemeClr val="bg1"/>
                </a:solidFill>
                <a:sym typeface="+mn-lt"/>
              </a:rPr>
              <a:t> is transferable</a:t>
            </a:r>
          </a:p>
        </p:txBody>
      </p:sp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236D3330-4CB2-4F4C-BF12-4B1451C26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16" y="1291411"/>
            <a:ext cx="11426467" cy="41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3735120" y="5424465"/>
            <a:ext cx="0" cy="2473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14100" y="5661281"/>
            <a:ext cx="57596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473769" y="5442692"/>
            <a:ext cx="0" cy="2473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873455" y="5446028"/>
            <a:ext cx="0" cy="2473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873455" y="5664617"/>
            <a:ext cx="17520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625471" y="5441396"/>
            <a:ext cx="0" cy="2473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19333" y="5661281"/>
            <a:ext cx="0" cy="2473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674867" y="5688722"/>
            <a:ext cx="0" cy="2473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89589" y="5936048"/>
            <a:ext cx="385948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Generic and can be transferred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651241" y="5903645"/>
            <a:ext cx="219644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Task specific</a:t>
            </a:r>
          </a:p>
        </p:txBody>
      </p:sp>
    </p:spTree>
    <p:extLst>
      <p:ext uri="{BB962C8B-B14F-4D97-AF65-F5344CB8AC3E}">
        <p14:creationId xmlns:p14="http://schemas.microsoft.com/office/powerpoint/2010/main" val="2301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213"/>
          <a:stretch/>
        </p:blipFill>
        <p:spPr>
          <a:xfrm>
            <a:off x="9335007" y="3878358"/>
            <a:ext cx="2941353" cy="26071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812" y="18256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Transfer learning allows model to adapt for unseen scenarios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2812" y="1422632"/>
            <a:ext cx="1185225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don’t need extensive amount of data for a specific real scenario to train a deep learning model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Major applications of transfer learning</a:t>
            </a:r>
          </a:p>
          <a:p>
            <a:pPr marL="742938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Learning from simulations</a:t>
            </a:r>
          </a:p>
          <a:p>
            <a:pPr marL="1200127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Self driving cars can learn from data collected from driving car in GTA5</a:t>
            </a:r>
          </a:p>
          <a:p>
            <a:pPr marL="1200127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Robotics simulation can ease the data collection process from a </a:t>
            </a:r>
          </a:p>
          <a:p>
            <a:pPr marL="914377" lvl="3">
              <a:lnSpc>
                <a:spcPct val="150000"/>
              </a:lnSpc>
            </a:pPr>
            <a:r>
              <a:rPr lang="en-US" dirty="0"/>
              <a:t>     real robot</a:t>
            </a:r>
          </a:p>
          <a:p>
            <a:pPr marL="742938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Adapting to new domains</a:t>
            </a:r>
          </a:p>
          <a:p>
            <a:pPr marL="1200127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General image classification can be used to train on new domains</a:t>
            </a:r>
          </a:p>
          <a:p>
            <a:pPr marL="1200127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Speech models like Glove, Word2vec can be used to adapt to new</a:t>
            </a:r>
          </a:p>
          <a:p>
            <a:pPr marL="914377" lvl="3">
              <a:lnSpc>
                <a:spcPct val="150000"/>
              </a:lnSpc>
            </a:pPr>
            <a:r>
              <a:rPr lang="en-US" dirty="0"/>
              <a:t>    domain specific text</a:t>
            </a:r>
          </a:p>
          <a:p>
            <a:pPr marL="1200127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Voice recognition system built adapting to kids voice</a:t>
            </a:r>
          </a:p>
          <a:p>
            <a:pPr marL="1200127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38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http://ruder.io/content/images/2017/03/udacity_self_driving_car_simula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391" y="1987527"/>
            <a:ext cx="2418713" cy="181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32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1827870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rgbClr val="0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51" y="3994871"/>
            <a:ext cx="6003022" cy="19737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95739" y="3988645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90872" y="1827870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17"/>
          <p:cNvSpPr/>
          <p:nvPr/>
        </p:nvSpPr>
        <p:spPr>
          <a:xfrm>
            <a:off x="201557" y="2464129"/>
            <a:ext cx="3357009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Introduction to CNN’s</a:t>
            </a:r>
          </a:p>
        </p:txBody>
      </p:sp>
      <p:sp>
        <p:nvSpPr>
          <p:cNvPr id="37" name="矩形 17"/>
          <p:cNvSpPr/>
          <p:nvPr/>
        </p:nvSpPr>
        <p:spPr>
          <a:xfrm>
            <a:off x="937336" y="4633663"/>
            <a:ext cx="2621230" cy="999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How to do </a:t>
            </a:r>
          </a:p>
          <a:p>
            <a:pPr algn="r"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Transfer learning</a:t>
            </a:r>
          </a:p>
        </p:txBody>
      </p:sp>
      <p:sp>
        <p:nvSpPr>
          <p:cNvPr id="39" name="矩形 17"/>
          <p:cNvSpPr/>
          <p:nvPr/>
        </p:nvSpPr>
        <p:spPr>
          <a:xfrm>
            <a:off x="8401939" y="2459378"/>
            <a:ext cx="326534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What/WHY </a:t>
            </a:r>
          </a:p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Transfer learning?</a:t>
            </a:r>
          </a:p>
        </p:txBody>
      </p:sp>
      <p:sp>
        <p:nvSpPr>
          <p:cNvPr id="41" name="矩形 17"/>
          <p:cNvSpPr/>
          <p:nvPr/>
        </p:nvSpPr>
        <p:spPr>
          <a:xfrm>
            <a:off x="8401939" y="4469928"/>
            <a:ext cx="1853230" cy="519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51520" y="1013460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542" y="532993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+mn-lt"/>
              </a:rPr>
              <a:t>Agenda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39" y="1827870"/>
            <a:ext cx="2020824" cy="1980000"/>
          </a:xfrm>
          <a:prstGeom prst="rect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</p:pic>
      <p:pic>
        <p:nvPicPr>
          <p:cNvPr id="2052" name="Picture 4" descr="Image result for Functiona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1" y="4002542"/>
            <a:ext cx="1978962" cy="197377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413" r="7779"/>
          <a:stretch/>
        </p:blipFill>
        <p:spPr>
          <a:xfrm>
            <a:off x="6189349" y="4002540"/>
            <a:ext cx="2020824" cy="1966105"/>
          </a:xfrm>
          <a:prstGeom prst="rect">
            <a:avLst/>
          </a:prstGeom>
        </p:spPr>
      </p:pic>
      <p:pic>
        <p:nvPicPr>
          <p:cNvPr id="1028" name="Picture 4" descr="Image result for Convolution neural network images">
            <a:extLst>
              <a:ext uri="{FF2B5EF4-FFF2-40B4-BE49-F238E27FC236}">
                <a16:creationId xmlns:a16="http://schemas.microsoft.com/office/drawing/2014/main" id="{28929DBF-8011-4C29-A858-13709EEFE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66"/>
          <a:stretch/>
        </p:blipFill>
        <p:spPr bwMode="auto">
          <a:xfrm>
            <a:off x="4025011" y="1820199"/>
            <a:ext cx="1975104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2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557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Transfer learning in </a:t>
            </a:r>
            <a:r>
              <a:rPr lang="en-US" sz="3200" dirty="0" err="1">
                <a:solidFill>
                  <a:schemeClr val="bg1"/>
                </a:solidFill>
                <a:sym typeface="+mn-lt"/>
              </a:rPr>
              <a:t>ConvNet</a:t>
            </a:r>
            <a:endParaRPr lang="en-US" sz="32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9275" y="1309914"/>
            <a:ext cx="116543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Three major transfer learning scenarios look as follows:</a:t>
            </a:r>
          </a:p>
          <a:p>
            <a:pPr marL="0" lvl="1"/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ConvNet</a:t>
            </a:r>
            <a:r>
              <a:rPr lang="en-US" b="1" dirty="0"/>
              <a:t> as feature extractor</a:t>
            </a:r>
          </a:p>
          <a:p>
            <a:pPr marL="742938" lvl="2" indent="-285750">
              <a:buFont typeface="Arial" panose="020B0604020202020204" pitchFamily="34" charset="0"/>
              <a:buChar char="•"/>
            </a:pPr>
            <a:r>
              <a:rPr lang="en-US" dirty="0"/>
              <a:t>Take a </a:t>
            </a:r>
            <a:r>
              <a:rPr lang="en-US" dirty="0" err="1"/>
              <a:t>ConvNet</a:t>
            </a:r>
            <a:r>
              <a:rPr lang="en-US" dirty="0"/>
              <a:t> pretrained on dataset like ImageNet</a:t>
            </a:r>
          </a:p>
          <a:p>
            <a:pPr marL="742938" lvl="2" indent="-285750">
              <a:buFont typeface="Arial" panose="020B0604020202020204" pitchFamily="34" charset="0"/>
              <a:buChar char="•"/>
            </a:pPr>
            <a:r>
              <a:rPr lang="en-US" dirty="0"/>
              <a:t>Remove the last fully connected layer</a:t>
            </a:r>
          </a:p>
          <a:p>
            <a:pPr marL="742938" lvl="2" indent="-285750">
              <a:buFont typeface="Arial" panose="020B0604020202020204" pitchFamily="34" charset="0"/>
              <a:buChar char="•"/>
            </a:pPr>
            <a:r>
              <a:rPr lang="en-US" dirty="0"/>
              <a:t>Treat the last as a feature extractor for the new dataset</a:t>
            </a:r>
          </a:p>
          <a:p>
            <a:pPr marL="742938" lvl="2" indent="-285750">
              <a:buFont typeface="Arial" panose="020B0604020202020204" pitchFamily="34" charset="0"/>
              <a:buChar char="•"/>
            </a:pPr>
            <a:r>
              <a:rPr lang="en-US" dirty="0"/>
              <a:t>Run a linear/tree based classifier on new features</a:t>
            </a:r>
          </a:p>
          <a:p>
            <a:pPr marL="742938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38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38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Fine Tuning the </a:t>
            </a:r>
            <a:r>
              <a:rPr lang="en-US" b="1" dirty="0" err="1"/>
              <a:t>ConvNet</a:t>
            </a:r>
            <a:endParaRPr lang="en-US" b="1" dirty="0"/>
          </a:p>
          <a:p>
            <a:pPr marL="742938" lvl="2" indent="-285750">
              <a:buFont typeface="Arial" panose="020B0604020202020204" pitchFamily="34" charset="0"/>
              <a:buChar char="•"/>
            </a:pPr>
            <a:r>
              <a:rPr lang="en-US" dirty="0"/>
              <a:t>Replace the classifier of a </a:t>
            </a:r>
            <a:r>
              <a:rPr lang="en-US" dirty="0" err="1"/>
              <a:t>Convnet</a:t>
            </a:r>
            <a:r>
              <a:rPr lang="en-US" dirty="0"/>
              <a:t> saved on </a:t>
            </a:r>
            <a:r>
              <a:rPr lang="en-US" dirty="0" err="1"/>
              <a:t>Imagenet</a:t>
            </a:r>
            <a:endParaRPr lang="en-US" dirty="0"/>
          </a:p>
          <a:p>
            <a:pPr marL="742938" lvl="2" indent="-285750">
              <a:buFont typeface="Arial" panose="020B0604020202020204" pitchFamily="34" charset="0"/>
              <a:buChar char="•"/>
            </a:pPr>
            <a:r>
              <a:rPr lang="en-US" dirty="0"/>
              <a:t>Fine tune model weights of all the layers present in the model using new dataset</a:t>
            </a:r>
          </a:p>
          <a:p>
            <a:pPr marL="1200127" lvl="3" indent="-285750">
              <a:buFont typeface="Arial" panose="020B0604020202020204" pitchFamily="34" charset="0"/>
              <a:buChar char="•"/>
            </a:pPr>
            <a:r>
              <a:rPr lang="en-US" dirty="0"/>
              <a:t>Tuning the last few layers give maximum increase in accuracy</a:t>
            </a:r>
          </a:p>
          <a:p>
            <a:pPr marL="914377" lvl="3"/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Using a pretrained model</a:t>
            </a:r>
            <a:endParaRPr lang="en-US" dirty="0"/>
          </a:p>
          <a:p>
            <a:pPr marL="742938" lvl="2" indent="-285750">
              <a:buFont typeface="Arial" panose="020B0604020202020204" pitchFamily="34" charset="0"/>
              <a:buChar char="•"/>
            </a:pPr>
            <a:r>
              <a:rPr lang="en-US" dirty="0"/>
              <a:t>This involves using pretrained weights of someone else to finetune the existing model</a:t>
            </a:r>
          </a:p>
        </p:txBody>
      </p:sp>
    </p:spTree>
    <p:extLst>
      <p:ext uri="{BB962C8B-B14F-4D97-AF65-F5344CB8AC3E}">
        <p14:creationId xmlns:p14="http://schemas.microsoft.com/office/powerpoint/2010/main" val="75512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557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When and how to finetune?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275" y="1309914"/>
            <a:ext cx="1165432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b="1" dirty="0"/>
              <a:t>Scenario 1: </a:t>
            </a:r>
            <a:r>
              <a:rPr lang="en-US" i="1" dirty="0"/>
              <a:t>New dataset is small and similar to original dataset</a:t>
            </a:r>
            <a:endParaRPr lang="en-US" dirty="0"/>
          </a:p>
          <a:p>
            <a:pPr marL="0" lvl="1"/>
            <a:r>
              <a:rPr lang="en-US" b="1" dirty="0"/>
              <a:t>Recommendation: </a:t>
            </a:r>
            <a:r>
              <a:rPr lang="en-US" dirty="0"/>
              <a:t>Use a </a:t>
            </a:r>
            <a:r>
              <a:rPr lang="en-US" dirty="0" err="1"/>
              <a:t>Convnet</a:t>
            </a:r>
            <a:r>
              <a:rPr lang="en-US" dirty="0"/>
              <a:t> as feature extractor and train a linear model on top of it, because of overfitting issues</a:t>
            </a:r>
          </a:p>
          <a:p>
            <a:pPr marL="0" lvl="1"/>
            <a:endParaRPr lang="en-US" dirty="0"/>
          </a:p>
          <a:p>
            <a:pPr marL="0" lvl="1"/>
            <a:endParaRPr lang="en-US" dirty="0"/>
          </a:p>
          <a:p>
            <a:pPr marL="0" lvl="1"/>
            <a:r>
              <a:rPr lang="en-US" b="1" dirty="0"/>
              <a:t>Scenario 2: </a:t>
            </a:r>
            <a:r>
              <a:rPr lang="en-US" i="1" dirty="0"/>
              <a:t>New dataset is large and similar to the original dataset</a:t>
            </a:r>
            <a:endParaRPr lang="en-US" b="1" dirty="0"/>
          </a:p>
          <a:p>
            <a:pPr marL="0" lvl="1"/>
            <a:r>
              <a:rPr lang="en-US" b="1" dirty="0"/>
              <a:t>Recommendation: </a:t>
            </a:r>
            <a:r>
              <a:rPr lang="en-US" dirty="0"/>
              <a:t>Fine tuning the </a:t>
            </a:r>
            <a:r>
              <a:rPr lang="en-US" dirty="0" err="1"/>
              <a:t>ConvNet</a:t>
            </a:r>
            <a:r>
              <a:rPr lang="en-US" dirty="0"/>
              <a:t> by adding new fully connected layer would be best as we can prevent the overfitting issues because of large data size. </a:t>
            </a:r>
          </a:p>
          <a:p>
            <a:pPr marL="0" lvl="1"/>
            <a:endParaRPr lang="en-US" dirty="0"/>
          </a:p>
          <a:p>
            <a:pPr marL="0" lvl="1"/>
            <a:endParaRPr lang="en-US" dirty="0"/>
          </a:p>
          <a:p>
            <a:pPr marL="0" lvl="1"/>
            <a:r>
              <a:rPr lang="en-US" b="1" dirty="0"/>
              <a:t>Scenario 3: </a:t>
            </a:r>
            <a:r>
              <a:rPr lang="en-US" i="1" dirty="0"/>
              <a:t>New dataset is small but very different from the original dataset.</a:t>
            </a:r>
            <a:endParaRPr lang="en-US" b="1" dirty="0"/>
          </a:p>
          <a:p>
            <a:pPr marL="0" lvl="1"/>
            <a:r>
              <a:rPr lang="en-US" b="1" dirty="0"/>
              <a:t>Recommendation: </a:t>
            </a:r>
            <a:r>
              <a:rPr lang="en-US" dirty="0"/>
              <a:t>Don’t use a pretrained model and go for linear models only</a:t>
            </a:r>
          </a:p>
          <a:p>
            <a:pPr marL="0" lvl="1"/>
            <a:endParaRPr lang="en-US" dirty="0"/>
          </a:p>
          <a:p>
            <a:pPr marL="0" lvl="1"/>
            <a:endParaRPr lang="en-US" dirty="0"/>
          </a:p>
          <a:p>
            <a:pPr marL="0" lvl="1"/>
            <a:r>
              <a:rPr lang="en-US" b="1" dirty="0"/>
              <a:t>Scenario 4: </a:t>
            </a:r>
            <a:r>
              <a:rPr lang="en-US" i="1" dirty="0"/>
              <a:t>New dataset is large and very different from the original dataset</a:t>
            </a:r>
          </a:p>
          <a:p>
            <a:pPr marL="0" lvl="1"/>
            <a:r>
              <a:rPr lang="en-US" b="1" dirty="0"/>
              <a:t>Recommendation: </a:t>
            </a:r>
            <a:r>
              <a:rPr lang="en-US" dirty="0"/>
              <a:t>Train a </a:t>
            </a:r>
            <a:r>
              <a:rPr lang="en-US" dirty="0" err="1"/>
              <a:t>Convnet</a:t>
            </a:r>
            <a:r>
              <a:rPr lang="en-US" dirty="0"/>
              <a:t> from scratch. It is very often still beneficial to initialize with weights from a pretrained model. Fine tuning the entire network is best case scenario.</a:t>
            </a:r>
          </a:p>
          <a:p>
            <a:pPr marL="0" lvl="1"/>
            <a:endParaRPr lang="en-US" dirty="0"/>
          </a:p>
          <a:p>
            <a:pPr marL="0" lvl="1"/>
            <a:endParaRPr lang="en-US" dirty="0"/>
          </a:p>
          <a:p>
            <a:pPr marL="0" lvl="1"/>
            <a:endParaRPr lang="en-US" dirty="0"/>
          </a:p>
          <a:p>
            <a:pPr marL="0"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3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557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Practical advice/drawback using pretrained models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275" y="1309914"/>
            <a:ext cx="116543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i="1" dirty="0"/>
              <a:t>Constraints from pretrained models</a:t>
            </a:r>
          </a:p>
          <a:p>
            <a:pPr marL="742938" lvl="2" indent="-285750">
              <a:buFont typeface="Arial" panose="020B0604020202020204" pitchFamily="34" charset="0"/>
              <a:buChar char="•"/>
            </a:pPr>
            <a:r>
              <a:rPr lang="en-US" i="1" dirty="0"/>
              <a:t>Restricted by the architecture used for training pretrained model</a:t>
            </a:r>
          </a:p>
          <a:p>
            <a:pPr marL="742938" lvl="2" indent="-285750">
              <a:buFont typeface="Arial" panose="020B0604020202020204" pitchFamily="34" charset="0"/>
              <a:buChar char="•"/>
            </a:pPr>
            <a:r>
              <a:rPr lang="en-US" i="1" dirty="0"/>
              <a:t>You can’t arbitrarily take out Convolutional layers from the model</a:t>
            </a:r>
          </a:p>
          <a:p>
            <a:pPr marL="742938" lvl="2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57188" lvl="2"/>
            <a:endParaRPr lang="en-US" i="1" dirty="0"/>
          </a:p>
          <a:p>
            <a:pPr marL="457188" lvl="2"/>
            <a:endParaRPr lang="en-US" i="1" dirty="0"/>
          </a:p>
          <a:p>
            <a:pPr marL="457188" lvl="2"/>
            <a:endParaRPr lang="en-US" i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i="1" dirty="0"/>
              <a:t>Learning Rates</a:t>
            </a:r>
          </a:p>
          <a:p>
            <a:pPr marL="742938" lvl="2" indent="-285750">
              <a:buFont typeface="Arial" panose="020B0604020202020204" pitchFamily="34" charset="0"/>
              <a:buChar char="•"/>
            </a:pPr>
            <a:r>
              <a:rPr lang="en-US" i="1" dirty="0"/>
              <a:t>Always start with a small learning rate for </a:t>
            </a:r>
            <a:r>
              <a:rPr lang="en-US" i="1" dirty="0" err="1"/>
              <a:t>ConvNet</a:t>
            </a:r>
            <a:r>
              <a:rPr lang="en-US" i="1" dirty="0"/>
              <a:t> weights that are being fine tuned</a:t>
            </a:r>
          </a:p>
          <a:p>
            <a:pPr marL="742938" lvl="2" indent="-285750">
              <a:buFont typeface="Arial" panose="020B0604020202020204" pitchFamily="34" charset="0"/>
              <a:buChar char="•"/>
            </a:pPr>
            <a:r>
              <a:rPr lang="en-US" i="1" dirty="0"/>
              <a:t>We expect </a:t>
            </a:r>
            <a:r>
              <a:rPr lang="en-US" i="1" dirty="0" err="1"/>
              <a:t>ConvNet</a:t>
            </a:r>
            <a:r>
              <a:rPr lang="en-US" i="1" dirty="0"/>
              <a:t> weights to be good enough to be used, so we don’t wish to distort them too quickly and too much</a:t>
            </a:r>
          </a:p>
          <a:p>
            <a:pPr marL="742938" lvl="2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lvl="1"/>
            <a:r>
              <a:rPr lang="en-US" i="1" dirty="0"/>
              <a:t> 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094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1827870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rgbClr val="0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51" y="3994871"/>
            <a:ext cx="6003022" cy="19737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95739" y="3988645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90872" y="1827870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17"/>
          <p:cNvSpPr/>
          <p:nvPr/>
        </p:nvSpPr>
        <p:spPr>
          <a:xfrm>
            <a:off x="201557" y="2464129"/>
            <a:ext cx="3357009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Introduction to CNN’s</a:t>
            </a:r>
          </a:p>
        </p:txBody>
      </p:sp>
      <p:sp>
        <p:nvSpPr>
          <p:cNvPr id="37" name="矩形 17"/>
          <p:cNvSpPr/>
          <p:nvPr/>
        </p:nvSpPr>
        <p:spPr>
          <a:xfrm>
            <a:off x="937336" y="4633663"/>
            <a:ext cx="2621230" cy="999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How to do </a:t>
            </a:r>
          </a:p>
          <a:p>
            <a:pPr algn="r"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Transfer learning</a:t>
            </a:r>
          </a:p>
        </p:txBody>
      </p:sp>
      <p:sp>
        <p:nvSpPr>
          <p:cNvPr id="39" name="矩形 17"/>
          <p:cNvSpPr/>
          <p:nvPr/>
        </p:nvSpPr>
        <p:spPr>
          <a:xfrm>
            <a:off x="8401939" y="2459378"/>
            <a:ext cx="326534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What/WHY </a:t>
            </a:r>
          </a:p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Transfer learning?</a:t>
            </a:r>
          </a:p>
        </p:txBody>
      </p:sp>
      <p:sp>
        <p:nvSpPr>
          <p:cNvPr id="41" name="矩形 17"/>
          <p:cNvSpPr/>
          <p:nvPr/>
        </p:nvSpPr>
        <p:spPr>
          <a:xfrm>
            <a:off x="8401939" y="4469928"/>
            <a:ext cx="1853230" cy="519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51520" y="1013460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542" y="532993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+mn-lt"/>
              </a:rPr>
              <a:t>Agenda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39" y="1827870"/>
            <a:ext cx="2020824" cy="1980000"/>
          </a:xfrm>
          <a:prstGeom prst="rect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</p:pic>
      <p:pic>
        <p:nvPicPr>
          <p:cNvPr id="2052" name="Picture 4" descr="Image result for Functiona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1" y="4002542"/>
            <a:ext cx="1978962" cy="197377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413" r="7779"/>
          <a:stretch/>
        </p:blipFill>
        <p:spPr>
          <a:xfrm>
            <a:off x="6189349" y="4002540"/>
            <a:ext cx="2020824" cy="1966105"/>
          </a:xfrm>
          <a:prstGeom prst="rect">
            <a:avLst/>
          </a:prstGeom>
        </p:spPr>
      </p:pic>
      <p:pic>
        <p:nvPicPr>
          <p:cNvPr id="1028" name="Picture 4" descr="Image result for Convolution neural network images">
            <a:extLst>
              <a:ext uri="{FF2B5EF4-FFF2-40B4-BE49-F238E27FC236}">
                <a16:creationId xmlns:a16="http://schemas.microsoft.com/office/drawing/2014/main" id="{28929DBF-8011-4C29-A858-13709EEFE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66"/>
          <a:stretch/>
        </p:blipFill>
        <p:spPr bwMode="auto">
          <a:xfrm>
            <a:off x="4025011" y="1820199"/>
            <a:ext cx="1975104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37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557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Deep learning path Suggestion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274" y="1309914"/>
            <a:ext cx="1181686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science path - </a:t>
            </a:r>
            <a:r>
              <a:rPr lang="en-US" dirty="0">
                <a:hlinkClick r:id="rId3"/>
              </a:rPr>
              <a:t>https://www.analyticsvidhya.com/blog/2017/01/the-most-comprehensive-data-science-learning-plan-for-2017/</a:t>
            </a:r>
            <a:endParaRPr lang="en-US" dirty="0"/>
          </a:p>
          <a:p>
            <a:endParaRPr lang="en-US" dirty="0"/>
          </a:p>
          <a:p>
            <a:r>
              <a:rPr lang="en-US" dirty="0"/>
              <a:t>My Deep learning track – </a:t>
            </a:r>
          </a:p>
          <a:p>
            <a:pPr marL="342900" indent="-342900">
              <a:buAutoNum type="arabicParenR"/>
            </a:pPr>
            <a:r>
              <a:rPr lang="en-US" dirty="0"/>
              <a:t>Machine learning by Andre NG(his first course and the most popular course in MOOC history) -&gt; </a:t>
            </a:r>
            <a:r>
              <a:rPr lang="en-US" dirty="0">
                <a:solidFill>
                  <a:srgbClr val="827BE9"/>
                </a:solidFill>
                <a:hlinkClick r:id="rId4"/>
              </a:rPr>
              <a:t>https://www.coursera.org/learn/machine-learning</a:t>
            </a:r>
            <a:r>
              <a:rPr lang="en-US" dirty="0"/>
              <a:t> (Low difficulty) 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Deep learning by Google on </a:t>
            </a:r>
            <a:r>
              <a:rPr lang="en-US" dirty="0" err="1"/>
              <a:t>udacity</a:t>
            </a:r>
            <a:r>
              <a:rPr lang="en-US" dirty="0"/>
              <a:t> - </a:t>
            </a:r>
            <a:r>
              <a:rPr lang="en-US" dirty="0">
                <a:solidFill>
                  <a:srgbClr val="827BE9"/>
                </a:solidFill>
                <a:hlinkClick r:id="rId5"/>
              </a:rPr>
              <a:t>https://www.udacity.com/course/deep-learning--ud730</a:t>
            </a:r>
            <a:r>
              <a:rPr lang="en-US" dirty="0"/>
              <a:t> (Hard) 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Practical deep learning for Coders by Jeremy Howard (Former </a:t>
            </a:r>
            <a:r>
              <a:rPr lang="en-US" dirty="0" err="1"/>
              <a:t>Kaggle</a:t>
            </a:r>
            <a:r>
              <a:rPr lang="en-US" dirty="0"/>
              <a:t> #1) - </a:t>
            </a:r>
            <a:r>
              <a:rPr lang="en-US" dirty="0">
                <a:solidFill>
                  <a:srgbClr val="827BE9"/>
                </a:solidFill>
                <a:hlinkClick r:id="rId6"/>
              </a:rPr>
              <a:t>http://course.fast.ai/</a:t>
            </a:r>
            <a:r>
              <a:rPr lang="en-US" dirty="0"/>
              <a:t> (Medium/Hard) 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 book on deep learning (</a:t>
            </a:r>
            <a:r>
              <a:rPr lang="en-US" dirty="0" err="1"/>
              <a:t>Goodfellow</a:t>
            </a:r>
            <a:r>
              <a:rPr lang="en-US" dirty="0"/>
              <a:t>) - </a:t>
            </a:r>
            <a:r>
              <a:rPr lang="en-US" dirty="0">
                <a:solidFill>
                  <a:srgbClr val="827BE9"/>
                </a:solidFill>
                <a:hlinkClick r:id="rId7"/>
              </a:rPr>
              <a:t>http://www.deeplearningbook.org/</a:t>
            </a:r>
            <a:r>
              <a:rPr lang="en-US" dirty="0"/>
              <a:t> (If you need to understand deep math) 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Andrew </a:t>
            </a:r>
            <a:r>
              <a:rPr lang="en-US" dirty="0" err="1"/>
              <a:t>NGs</a:t>
            </a:r>
            <a:r>
              <a:rPr lang="en-US" dirty="0"/>
              <a:t> deep learning track - </a:t>
            </a:r>
            <a:r>
              <a:rPr lang="en-US" dirty="0">
                <a:solidFill>
                  <a:srgbClr val="827BE9"/>
                </a:solidFill>
                <a:hlinkClick r:id="rId8"/>
              </a:rPr>
              <a:t>https://www.coursera.org/specializations/deep-learning</a:t>
            </a:r>
            <a:r>
              <a:rPr lang="en-US" dirty="0"/>
              <a:t> (easy/medium)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Just some collection of good blogs -  </a:t>
            </a:r>
            <a:r>
              <a:rPr lang="en-US" u="sng" dirty="0">
                <a:hlinkClick r:id="rId9"/>
              </a:rPr>
              <a:t>http://colah.github.io/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98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5570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275" y="15693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References for transfer learning used in presentation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275" y="1309914"/>
            <a:ext cx="1165432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i="1" dirty="0">
                <a:hlinkClick r:id="rId3"/>
              </a:rPr>
              <a:t>http://ruder.io/transfer-learning/</a:t>
            </a:r>
            <a:endParaRPr lang="en-US" i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i="1" dirty="0">
              <a:hlinkClick r:id="rId4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i="1" dirty="0">
                <a:hlinkClick r:id="rId4"/>
              </a:rPr>
              <a:t>http://cs231n.github.io/transfer-learning/</a:t>
            </a:r>
            <a:endParaRPr lang="en-US" i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i="1" dirty="0">
              <a:hlinkClick r:id="rId5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i="1" dirty="0">
                <a:hlinkClick r:id="rId5"/>
              </a:rPr>
              <a:t>http://course.fast.ai/</a:t>
            </a:r>
            <a:endParaRPr lang="en-US" i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i="1" dirty="0">
              <a:hlinkClick r:id="rId6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i="1" dirty="0">
                <a:hlinkClick r:id="rId6"/>
              </a:rPr>
              <a:t>https://github.com/fastai/courses</a:t>
            </a:r>
            <a:endParaRPr lang="en-US" i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lvl="1"/>
            <a:r>
              <a:rPr lang="en-US" i="1" dirty="0"/>
              <a:t> 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6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"/>
            <a:ext cx="12192000" cy="1691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0631" y="503574"/>
            <a:ext cx="6328788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Aayush Agrawal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976" y="1660662"/>
            <a:ext cx="11852255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9" lvl="1" indent="-285750">
              <a:lnSpc>
                <a:spcPct val="150000"/>
              </a:lnSpc>
              <a:buFont typeface="Wingdings" charset="2"/>
              <a:buChar char="§"/>
            </a:pPr>
            <a:endParaRPr lang="en-US" dirty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MS in Business Analytics, Carlson School of Management, University of Minnesota, 2017</a:t>
            </a:r>
          </a:p>
          <a:p>
            <a:pPr marL="2857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err="1">
                <a:ea typeface="微软雅黑" panose="020B0503020204020204" pitchFamily="34" charset="-122"/>
                <a:cs typeface="Calibri" panose="020F0502020204030204" pitchFamily="34" charset="0"/>
              </a:rPr>
              <a:t>B.Tech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in Electrical Engineering, </a:t>
            </a:r>
            <a:r>
              <a:rPr lang="en-US" dirty="0" err="1">
                <a:ea typeface="微软雅黑" panose="020B0503020204020204" pitchFamily="34" charset="-122"/>
                <a:cs typeface="Calibri" panose="020F0502020204030204" pitchFamily="34" charset="0"/>
              </a:rPr>
              <a:t>Malaviya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National Institute of Technology, India, 2013</a:t>
            </a:r>
          </a:p>
          <a:p>
            <a:pPr marL="285750" lvl="1" indent="-285750">
              <a:lnSpc>
                <a:spcPct val="150000"/>
              </a:lnSpc>
              <a:buFont typeface="Wingdings" charset="2"/>
              <a:buChar char="§"/>
            </a:pPr>
            <a:endParaRPr lang="en-US" dirty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en-US" sz="20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Experience – 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&gt;4 years in Data science, Currently working as Data scientist for Land O’ Lakes, Inc.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Moderator and rank 3</a:t>
            </a:r>
            <a:r>
              <a:rPr lang="en-US" baseline="30000" dirty="0">
                <a:ea typeface="微软雅黑" panose="020B0503020204020204" pitchFamily="34" charset="-122"/>
                <a:cs typeface="Calibri" panose="020F0502020204030204" pitchFamily="34" charset="0"/>
              </a:rPr>
              <a:t>rd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at 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  <a:hlinkClick r:id="rId3"/>
              </a:rPr>
              <a:t>https://www.analyticsvidhya.com/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ea typeface="微软雅黑" panose="020B0503020204020204" pitchFamily="34" charset="-122"/>
                <a:cs typeface="Calibri" panose="020F0502020204030204" pitchFamily="34" charset="0"/>
              </a:rPr>
              <a:t>Kaggle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Expert - 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  <a:hlinkClick r:id="rId4"/>
              </a:rPr>
              <a:t>https://www.kaggle.com/aayushmnit</a:t>
            </a:r>
            <a:endParaRPr lang="en-US" dirty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en-US" sz="20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Reach me out at (@</a:t>
            </a:r>
            <a:r>
              <a:rPr lang="en-US" sz="2000" b="1" dirty="0" err="1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aayushmnit</a:t>
            </a:r>
            <a:r>
              <a:rPr lang="en-US" sz="2000" b="1" dirty="0"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) –</a:t>
            </a:r>
          </a:p>
          <a:p>
            <a:pPr marL="0" lvl="1">
              <a:lnSpc>
                <a:spcPct val="150000"/>
              </a:lnSpc>
            </a:pPr>
            <a:r>
              <a:rPr lang="en-US" dirty="0"/>
              <a:t>Email - </a:t>
            </a:r>
            <a:r>
              <a:rPr lang="en-US" dirty="0">
                <a:hlinkClick r:id="rId5"/>
              </a:rPr>
              <a:t>aayushmnit@gmail.com</a:t>
            </a:r>
            <a:endParaRPr lang="en-US" dirty="0"/>
          </a:p>
          <a:p>
            <a:pPr marL="0" lvl="1">
              <a:lnSpc>
                <a:spcPct val="150000"/>
              </a:lnSpc>
            </a:pPr>
            <a:r>
              <a:rPr lang="en-US" dirty="0"/>
              <a:t>LinkedIn - </a:t>
            </a:r>
            <a:r>
              <a:rPr lang="en-US" dirty="0">
                <a:hlinkClick r:id="rId6"/>
              </a:rPr>
              <a:t>https://www.linkedin.com/in/aayushmnit/</a:t>
            </a:r>
            <a:endParaRPr lang="en-US" dirty="0"/>
          </a:p>
          <a:p>
            <a:pPr marL="0" lvl="1">
              <a:lnSpc>
                <a:spcPct val="150000"/>
              </a:lnSpc>
            </a:pPr>
            <a:r>
              <a:rPr lang="en-US" dirty="0" err="1">
                <a:ea typeface="微软雅黑" panose="020B0503020204020204" pitchFamily="34" charset="-122"/>
                <a:cs typeface="Calibri" panose="020F0502020204030204" pitchFamily="34" charset="0"/>
              </a:rPr>
              <a:t>Github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</a:rPr>
              <a:t> - </a:t>
            </a:r>
            <a:r>
              <a:rPr lang="en-US" dirty="0">
                <a:ea typeface="微软雅黑" panose="020B0503020204020204" pitchFamily="34" charset="-122"/>
                <a:cs typeface="Calibri" panose="020F0502020204030204" pitchFamily="34" charset="0"/>
                <a:hlinkClick r:id="rId7"/>
              </a:rPr>
              <a:t>https://github.com/aayushmnit</a:t>
            </a:r>
            <a:endParaRPr lang="en-US" dirty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lvl="1">
              <a:lnSpc>
                <a:spcPct val="150000"/>
              </a:lnSpc>
            </a:pP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2812" y="1660662"/>
            <a:ext cx="2599589" cy="44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000" b="1" dirty="0">
                <a:latin typeface="+mj-lt"/>
              </a:rPr>
              <a:t>Education -</a:t>
            </a:r>
          </a:p>
        </p:txBody>
      </p:sp>
      <p:pic>
        <p:nvPicPr>
          <p:cNvPr id="25" name="Picture 2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0167" y="1783983"/>
            <a:ext cx="1112520" cy="1112520"/>
          </a:xfrm>
          <a:prstGeom prst="rect">
            <a:avLst/>
          </a:prstGeom>
        </p:spPr>
      </p:pic>
      <p:pic>
        <p:nvPicPr>
          <p:cNvPr id="1030" name="Picture 6" descr="Image result for land o lakes, inc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503" y="3708753"/>
            <a:ext cx="2248008" cy="4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alytics Vidhya - Learn everything about Analytics">
            <a:hlinkClick r:id="rId12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265" y="4115029"/>
            <a:ext cx="1770406" cy="43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aggle">
            <a:hlinkClick r:id="rId4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007" y="4573087"/>
            <a:ext cx="11430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linkedin">
            <a:hlinkClick r:id="rId6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15" y="5724016"/>
            <a:ext cx="1394024" cy="51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dit phot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" y="148421"/>
            <a:ext cx="1526321" cy="152632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ithub images">
            <a:hlinkClick r:id="rId7"/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027" y="6182255"/>
            <a:ext cx="1356799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16480" y="2947271"/>
            <a:ext cx="9428480" cy="646331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</a:rPr>
              <a:t>Thank You!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12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1827870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rgbClr val="0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51" y="3994871"/>
            <a:ext cx="6003022" cy="19737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95739" y="3988645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90872" y="1827870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17"/>
          <p:cNvSpPr/>
          <p:nvPr/>
        </p:nvSpPr>
        <p:spPr>
          <a:xfrm>
            <a:off x="201557" y="2464129"/>
            <a:ext cx="3357009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Introduction to CNN’s</a:t>
            </a:r>
          </a:p>
        </p:txBody>
      </p:sp>
      <p:sp>
        <p:nvSpPr>
          <p:cNvPr id="37" name="矩形 17"/>
          <p:cNvSpPr/>
          <p:nvPr/>
        </p:nvSpPr>
        <p:spPr>
          <a:xfrm>
            <a:off x="937336" y="4633663"/>
            <a:ext cx="2621230" cy="999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How to do </a:t>
            </a:r>
          </a:p>
          <a:p>
            <a:pPr algn="r"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Transfer learning</a:t>
            </a:r>
          </a:p>
        </p:txBody>
      </p:sp>
      <p:sp>
        <p:nvSpPr>
          <p:cNvPr id="39" name="矩形 17"/>
          <p:cNvSpPr/>
          <p:nvPr/>
        </p:nvSpPr>
        <p:spPr>
          <a:xfrm>
            <a:off x="8401939" y="2459378"/>
            <a:ext cx="326534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What/WHY </a:t>
            </a:r>
          </a:p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Transfer learning?</a:t>
            </a:r>
          </a:p>
        </p:txBody>
      </p:sp>
      <p:sp>
        <p:nvSpPr>
          <p:cNvPr id="41" name="矩形 17"/>
          <p:cNvSpPr/>
          <p:nvPr/>
        </p:nvSpPr>
        <p:spPr>
          <a:xfrm>
            <a:off x="8401939" y="4469928"/>
            <a:ext cx="1853230" cy="519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51520" y="1013460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542" y="532993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+mn-lt"/>
              </a:rPr>
              <a:t>Agenda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39" y="1827870"/>
            <a:ext cx="2020824" cy="1980000"/>
          </a:xfrm>
          <a:prstGeom prst="rect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</p:pic>
      <p:pic>
        <p:nvPicPr>
          <p:cNvPr id="2052" name="Picture 4" descr="Image result for Functiona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1" y="4002542"/>
            <a:ext cx="1978962" cy="197377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413" r="7779"/>
          <a:stretch/>
        </p:blipFill>
        <p:spPr>
          <a:xfrm>
            <a:off x="6189349" y="4002540"/>
            <a:ext cx="2020824" cy="1966105"/>
          </a:xfrm>
          <a:prstGeom prst="rect">
            <a:avLst/>
          </a:prstGeom>
        </p:spPr>
      </p:pic>
      <p:pic>
        <p:nvPicPr>
          <p:cNvPr id="1028" name="Picture 4" descr="Image result for Convolution neural network images">
            <a:extLst>
              <a:ext uri="{FF2B5EF4-FFF2-40B4-BE49-F238E27FC236}">
                <a16:creationId xmlns:a16="http://schemas.microsoft.com/office/drawing/2014/main" id="{28929DBF-8011-4C29-A858-13709EEFE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66"/>
          <a:stretch/>
        </p:blipFill>
        <p:spPr bwMode="auto">
          <a:xfrm>
            <a:off x="4025011" y="1820199"/>
            <a:ext cx="1975104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812" y="18256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Traditional NN don’t scale well to full 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1271" y="1422632"/>
            <a:ext cx="54237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Consider an image of size 32*32*3 (CIFAR-10 images), each neuron have 32*32*3 = 3072 weights</a:t>
            </a:r>
          </a:p>
          <a:p>
            <a:pPr marL="0" lvl="1">
              <a:lnSpc>
                <a:spcPct val="150000"/>
              </a:lnSpc>
            </a:pPr>
            <a:endParaRPr lang="en-US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low resolution image these days are around 200*200*3 while leads to 120,000 weights 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Also we need more than one neuron obviously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also need more than one layer </a:t>
            </a:r>
          </a:p>
        </p:txBody>
      </p:sp>
      <p:pic>
        <p:nvPicPr>
          <p:cNvPr id="3080" name="Picture 8" descr="Image result for neural network">
            <a:extLst>
              <a:ext uri="{FF2B5EF4-FFF2-40B4-BE49-F238E27FC236}">
                <a16:creationId xmlns:a16="http://schemas.microsoft.com/office/drawing/2014/main" id="{B595E033-72F8-444C-B2A1-C43FA7599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37" y="1335544"/>
            <a:ext cx="5800752" cy="517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9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812" y="18256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Convolution NN takes advantage that input consists 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2812" y="1422632"/>
            <a:ext cx="1185225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Typically a </a:t>
            </a:r>
            <a:r>
              <a:rPr lang="en-US" dirty="0" err="1"/>
              <a:t>ConvNets</a:t>
            </a:r>
            <a:r>
              <a:rPr lang="en-US" dirty="0"/>
              <a:t> will consist of three layers</a:t>
            </a:r>
          </a:p>
          <a:p>
            <a:pPr marL="742938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Convolutional Layers</a:t>
            </a:r>
          </a:p>
          <a:p>
            <a:pPr marL="742938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Pooling layer</a:t>
            </a:r>
          </a:p>
          <a:p>
            <a:pPr marL="742938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Fully – Connected layer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Basic architecture -  </a:t>
            </a:r>
            <a:r>
              <a:rPr lang="en-US" b="1" dirty="0"/>
              <a:t>[INPUT - CONV - </a:t>
            </a:r>
            <a:r>
              <a:rPr lang="en-US" b="1" dirty="0" err="1"/>
              <a:t>RELU</a:t>
            </a:r>
            <a:r>
              <a:rPr lang="en-US" b="1" dirty="0"/>
              <a:t> - POOL - FC]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Convolution </a:t>
            </a:r>
            <a:r>
              <a:rPr lang="en-US" dirty="0"/>
              <a:t>layer will compute the output of neurons that are connected to local regions in the input, each computing a dot product between their weights and a small region they are connected to in the input volume (</a:t>
            </a:r>
            <a:r>
              <a:rPr lang="en-US" dirty="0">
                <a:hlinkClick r:id="rId3"/>
              </a:rPr>
              <a:t>https://distill.pub/2016/deconv-checkerboard/</a:t>
            </a:r>
            <a:r>
              <a:rPr lang="en-US" dirty="0"/>
              <a:t>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Relu</a:t>
            </a:r>
            <a:r>
              <a:rPr lang="en-US" b="1" dirty="0"/>
              <a:t> </a:t>
            </a:r>
            <a:r>
              <a:rPr lang="en-US" dirty="0"/>
              <a:t>layer</a:t>
            </a:r>
            <a:r>
              <a:rPr lang="en-US" b="1" dirty="0"/>
              <a:t> </a:t>
            </a:r>
            <a:r>
              <a:rPr lang="en-US" dirty="0"/>
              <a:t>will apply an elementwise activation function, such as the max(0,x) thresholding at zero.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Pool </a:t>
            </a:r>
            <a:r>
              <a:rPr lang="en-US" dirty="0"/>
              <a:t>layer will perform a </a:t>
            </a:r>
            <a:r>
              <a:rPr lang="en-US" dirty="0" err="1"/>
              <a:t>downsampling</a:t>
            </a:r>
            <a:r>
              <a:rPr lang="en-US" dirty="0"/>
              <a:t> operation along the spatial dimensions (width, height)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Fully connected </a:t>
            </a:r>
            <a:r>
              <a:rPr lang="en-US" dirty="0"/>
              <a:t>layer will compute the classes. Each neuron in this layer is connected to all the inputs</a:t>
            </a:r>
          </a:p>
        </p:txBody>
      </p:sp>
    </p:spTree>
    <p:extLst>
      <p:ext uri="{BB962C8B-B14F-4D97-AF65-F5344CB8AC3E}">
        <p14:creationId xmlns:p14="http://schemas.microsoft.com/office/powerpoint/2010/main" val="791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812" y="18256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A basic VGG16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11565-0ACB-4346-9389-412A4D5D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48" y="1250065"/>
            <a:ext cx="9393905" cy="55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8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1827870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rgbClr val="0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51" y="3994871"/>
            <a:ext cx="6003022" cy="19737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95739" y="3988645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90872" y="1827870"/>
            <a:ext cx="6003022" cy="19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17"/>
          <p:cNvSpPr/>
          <p:nvPr/>
        </p:nvSpPr>
        <p:spPr>
          <a:xfrm>
            <a:off x="201557" y="2464129"/>
            <a:ext cx="3357009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Introduction to CNN’s</a:t>
            </a:r>
          </a:p>
        </p:txBody>
      </p:sp>
      <p:sp>
        <p:nvSpPr>
          <p:cNvPr id="37" name="矩形 17"/>
          <p:cNvSpPr/>
          <p:nvPr/>
        </p:nvSpPr>
        <p:spPr>
          <a:xfrm>
            <a:off x="937336" y="4633663"/>
            <a:ext cx="2621230" cy="999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How to do </a:t>
            </a:r>
          </a:p>
          <a:p>
            <a:pPr algn="r"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Transfer learning</a:t>
            </a:r>
          </a:p>
        </p:txBody>
      </p:sp>
      <p:sp>
        <p:nvSpPr>
          <p:cNvPr id="39" name="矩形 17"/>
          <p:cNvSpPr/>
          <p:nvPr/>
        </p:nvSpPr>
        <p:spPr>
          <a:xfrm>
            <a:off x="8401939" y="2459378"/>
            <a:ext cx="326534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What/WHY </a:t>
            </a:r>
          </a:p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Transfer learning?</a:t>
            </a:r>
          </a:p>
        </p:txBody>
      </p:sp>
      <p:sp>
        <p:nvSpPr>
          <p:cNvPr id="41" name="矩形 17"/>
          <p:cNvSpPr/>
          <p:nvPr/>
        </p:nvSpPr>
        <p:spPr>
          <a:xfrm>
            <a:off x="8401939" y="4469928"/>
            <a:ext cx="1853230" cy="519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accent6"/>
                </a:solidFill>
                <a:latin typeface="+mj-lt"/>
              </a:rPr>
              <a:t>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51520" y="1013460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542" y="532993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+mn-lt"/>
              </a:rPr>
              <a:t>Agenda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39" y="1827870"/>
            <a:ext cx="2020824" cy="1980000"/>
          </a:xfrm>
          <a:prstGeom prst="rect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</p:pic>
      <p:pic>
        <p:nvPicPr>
          <p:cNvPr id="2052" name="Picture 4" descr="Image result for Functiona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1" y="4002542"/>
            <a:ext cx="1978962" cy="197377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413" r="7779"/>
          <a:stretch/>
        </p:blipFill>
        <p:spPr>
          <a:xfrm>
            <a:off x="6189349" y="4002540"/>
            <a:ext cx="2020824" cy="1966105"/>
          </a:xfrm>
          <a:prstGeom prst="rect">
            <a:avLst/>
          </a:prstGeom>
        </p:spPr>
      </p:pic>
      <p:pic>
        <p:nvPicPr>
          <p:cNvPr id="1028" name="Picture 4" descr="Image result for Convolution neural network images">
            <a:extLst>
              <a:ext uri="{FF2B5EF4-FFF2-40B4-BE49-F238E27FC236}">
                <a16:creationId xmlns:a16="http://schemas.microsoft.com/office/drawing/2014/main" id="{28929DBF-8011-4C29-A858-13709EEFE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66"/>
          <a:stretch/>
        </p:blipFill>
        <p:spPr bwMode="auto">
          <a:xfrm>
            <a:off x="4025011" y="1820199"/>
            <a:ext cx="1975104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37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812" y="18256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Because Andrew NG said so ….</a:t>
            </a:r>
          </a:p>
        </p:txBody>
      </p:sp>
      <p:pic>
        <p:nvPicPr>
          <p:cNvPr id="7170" name="Picture 2" descr="http://ruder.io/content/images/2017/03/andrew_ng_nips_2016_transfer_learning-1.png">
            <a:extLst>
              <a:ext uri="{FF2B5EF4-FFF2-40B4-BE49-F238E27FC236}">
                <a16:creationId xmlns:a16="http://schemas.microsoft.com/office/drawing/2014/main" id="{D93CA1B2-8E68-4A4D-AABC-CDE9C5CE7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71" y="1253913"/>
            <a:ext cx="7370341" cy="551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267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1152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812" y="182564"/>
            <a:ext cx="11816861" cy="78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sym typeface="+mn-lt"/>
              </a:rPr>
              <a:t>Classic machine learning requires retraining from start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1F633A-561D-4691-9C44-A59811FA31C1}"/>
              </a:ext>
            </a:extLst>
          </p:cNvPr>
          <p:cNvSpPr/>
          <p:nvPr/>
        </p:nvSpPr>
        <p:spPr>
          <a:xfrm>
            <a:off x="636607" y="1335544"/>
            <a:ext cx="1828801" cy="16578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E409D85-FD7C-4BF9-918F-879388932A7F}"/>
              </a:ext>
            </a:extLst>
          </p:cNvPr>
          <p:cNvSpPr/>
          <p:nvPr/>
        </p:nvSpPr>
        <p:spPr>
          <a:xfrm>
            <a:off x="1053296" y="1701478"/>
            <a:ext cx="393539" cy="277793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4DC373A-396D-4DCA-B8BA-D2F3427F33BB}"/>
              </a:ext>
            </a:extLst>
          </p:cNvPr>
          <p:cNvSpPr/>
          <p:nvPr/>
        </p:nvSpPr>
        <p:spPr>
          <a:xfrm>
            <a:off x="1666754" y="1886672"/>
            <a:ext cx="393539" cy="277793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09F721C-960F-4C4E-A1E6-1896C463A98D}"/>
              </a:ext>
            </a:extLst>
          </p:cNvPr>
          <p:cNvSpPr/>
          <p:nvPr/>
        </p:nvSpPr>
        <p:spPr>
          <a:xfrm>
            <a:off x="856526" y="2278881"/>
            <a:ext cx="393539" cy="277793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13FFBE4-F0C9-4579-A5BE-34D9BA007687}"/>
              </a:ext>
            </a:extLst>
          </p:cNvPr>
          <p:cNvSpPr/>
          <p:nvPr/>
        </p:nvSpPr>
        <p:spPr>
          <a:xfrm>
            <a:off x="1666754" y="2484097"/>
            <a:ext cx="393539" cy="277793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ED1469-0FC2-441D-845E-F9D019F63E77}"/>
              </a:ext>
            </a:extLst>
          </p:cNvPr>
          <p:cNvCxnSpPr>
            <a:cxnSpLocks/>
          </p:cNvCxnSpPr>
          <p:nvPr/>
        </p:nvCxnSpPr>
        <p:spPr>
          <a:xfrm>
            <a:off x="1562581" y="3090440"/>
            <a:ext cx="0" cy="937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BC2542-75FD-4D91-8471-633A149A9A0F}"/>
              </a:ext>
            </a:extLst>
          </p:cNvPr>
          <p:cNvSpPr/>
          <p:nvPr/>
        </p:nvSpPr>
        <p:spPr>
          <a:xfrm>
            <a:off x="248855" y="4125044"/>
            <a:ext cx="2708476" cy="8449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0327E7-6009-4FD3-BF74-1D17FCE4234F}"/>
              </a:ext>
            </a:extLst>
          </p:cNvPr>
          <p:cNvCxnSpPr>
            <a:cxnSpLocks/>
          </p:cNvCxnSpPr>
          <p:nvPr/>
        </p:nvCxnSpPr>
        <p:spPr>
          <a:xfrm>
            <a:off x="1666754" y="5175812"/>
            <a:ext cx="1290577" cy="6809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35C792-D88C-46EE-8F6E-D73A67439CB4}"/>
              </a:ext>
            </a:extLst>
          </p:cNvPr>
          <p:cNvSpPr txBox="1"/>
          <p:nvPr/>
        </p:nvSpPr>
        <p:spPr>
          <a:xfrm>
            <a:off x="2754775" y="1655176"/>
            <a:ext cx="2766349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Input for Task 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6B69DC-F206-498E-8E70-B3E5D7B88B6E}"/>
              </a:ext>
            </a:extLst>
          </p:cNvPr>
          <p:cNvSpPr/>
          <p:nvPr/>
        </p:nvSpPr>
        <p:spPr>
          <a:xfrm>
            <a:off x="3242840" y="4969996"/>
            <a:ext cx="1828801" cy="16578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F25D09-F143-47E1-8825-2763C65FE3C1}"/>
              </a:ext>
            </a:extLst>
          </p:cNvPr>
          <p:cNvSpPr/>
          <p:nvPr/>
        </p:nvSpPr>
        <p:spPr>
          <a:xfrm>
            <a:off x="9180652" y="1388227"/>
            <a:ext cx="1828801" cy="16578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C27110-17B3-4CC1-87AD-B478FFF946FF}"/>
              </a:ext>
            </a:extLst>
          </p:cNvPr>
          <p:cNvCxnSpPr>
            <a:cxnSpLocks/>
          </p:cNvCxnSpPr>
          <p:nvPr/>
        </p:nvCxnSpPr>
        <p:spPr>
          <a:xfrm>
            <a:off x="10106626" y="3143123"/>
            <a:ext cx="0" cy="937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75542BD-0898-4715-9266-1131207A68F7}"/>
              </a:ext>
            </a:extLst>
          </p:cNvPr>
          <p:cNvSpPr/>
          <p:nvPr/>
        </p:nvSpPr>
        <p:spPr>
          <a:xfrm>
            <a:off x="8792900" y="4177727"/>
            <a:ext cx="2708476" cy="8449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C632E6-E6F3-4D3A-9910-43E9DAA5F9BF}"/>
              </a:ext>
            </a:extLst>
          </p:cNvPr>
          <p:cNvCxnSpPr>
            <a:cxnSpLocks/>
          </p:cNvCxnSpPr>
          <p:nvPr/>
        </p:nvCxnSpPr>
        <p:spPr>
          <a:xfrm flipH="1">
            <a:off x="9180652" y="5228495"/>
            <a:ext cx="1030147" cy="610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24B129-1AA7-4012-9E41-BF7030FD79AF}"/>
              </a:ext>
            </a:extLst>
          </p:cNvPr>
          <p:cNvSpPr txBox="1"/>
          <p:nvPr/>
        </p:nvSpPr>
        <p:spPr>
          <a:xfrm>
            <a:off x="7241891" y="1446497"/>
            <a:ext cx="276634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Input for Task 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BE11DA-5FC6-42D0-9232-D723324E134F}"/>
              </a:ext>
            </a:extLst>
          </p:cNvPr>
          <p:cNvSpPr/>
          <p:nvPr/>
        </p:nvSpPr>
        <p:spPr>
          <a:xfrm>
            <a:off x="7241891" y="5101040"/>
            <a:ext cx="1828801" cy="16578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6C91179A-9F3E-4938-A048-10D3AA6AAE02}"/>
              </a:ext>
            </a:extLst>
          </p:cNvPr>
          <p:cNvSpPr/>
          <p:nvPr/>
        </p:nvSpPr>
        <p:spPr>
          <a:xfrm>
            <a:off x="3659529" y="5393804"/>
            <a:ext cx="393539" cy="277793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92E7AEA-CBD7-48BD-B368-087809FD33CC}"/>
              </a:ext>
            </a:extLst>
          </p:cNvPr>
          <p:cNvSpPr/>
          <p:nvPr/>
        </p:nvSpPr>
        <p:spPr>
          <a:xfrm>
            <a:off x="4272987" y="5578998"/>
            <a:ext cx="393539" cy="277793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288906AC-3730-4D88-8C55-7C5D7A93ED26}"/>
              </a:ext>
            </a:extLst>
          </p:cNvPr>
          <p:cNvSpPr/>
          <p:nvPr/>
        </p:nvSpPr>
        <p:spPr>
          <a:xfrm>
            <a:off x="3462759" y="5971207"/>
            <a:ext cx="393539" cy="277793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402C3-561B-435E-BE74-B45AE62F9334}"/>
              </a:ext>
            </a:extLst>
          </p:cNvPr>
          <p:cNvSpPr/>
          <p:nvPr/>
        </p:nvSpPr>
        <p:spPr>
          <a:xfrm>
            <a:off x="9559720" y="1782961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9DD960-15EB-4A46-B708-F400AF7BF31C}"/>
              </a:ext>
            </a:extLst>
          </p:cNvPr>
          <p:cNvSpPr/>
          <p:nvPr/>
        </p:nvSpPr>
        <p:spPr>
          <a:xfrm>
            <a:off x="10210799" y="2027305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A7FEF-4FEC-4680-8BB7-B48EAECCFA28}"/>
              </a:ext>
            </a:extLst>
          </p:cNvPr>
          <p:cNvSpPr/>
          <p:nvPr/>
        </p:nvSpPr>
        <p:spPr>
          <a:xfrm>
            <a:off x="9694181" y="2327598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888E57-351B-40DC-8E93-37F095D1D0B1}"/>
              </a:ext>
            </a:extLst>
          </p:cNvPr>
          <p:cNvSpPr/>
          <p:nvPr/>
        </p:nvSpPr>
        <p:spPr>
          <a:xfrm>
            <a:off x="10172214" y="2487570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A0DDC5-3E46-4796-AB5E-14791CEFE8E5}"/>
              </a:ext>
            </a:extLst>
          </p:cNvPr>
          <p:cNvSpPr/>
          <p:nvPr/>
        </p:nvSpPr>
        <p:spPr>
          <a:xfrm>
            <a:off x="7589518" y="5443574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A6B9BF-7B58-47FD-BDE3-11D9F1BDED3C}"/>
              </a:ext>
            </a:extLst>
          </p:cNvPr>
          <p:cNvSpPr/>
          <p:nvPr/>
        </p:nvSpPr>
        <p:spPr>
          <a:xfrm>
            <a:off x="8156291" y="6111840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E7B7D7-54A7-49AD-A14B-C5204B721218}"/>
              </a:ext>
            </a:extLst>
          </p:cNvPr>
          <p:cNvSpPr/>
          <p:nvPr/>
        </p:nvSpPr>
        <p:spPr>
          <a:xfrm>
            <a:off x="8487905" y="5696887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FBEE3C-A460-4298-B840-5F29A9B134CD}"/>
              </a:ext>
            </a:extLst>
          </p:cNvPr>
          <p:cNvSpPr txBox="1"/>
          <p:nvPr/>
        </p:nvSpPr>
        <p:spPr>
          <a:xfrm>
            <a:off x="4137949" y="2622993"/>
            <a:ext cx="4155502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 and Evaluation on same task and domain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6114D2-7AF7-4C75-8751-57282ADD298C}"/>
              </a:ext>
            </a:extLst>
          </p:cNvPr>
          <p:cNvSpPr/>
          <p:nvPr/>
        </p:nvSpPr>
        <p:spPr>
          <a:xfrm>
            <a:off x="9846581" y="2479998"/>
            <a:ext cx="274320" cy="27432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7700399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Custom 3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C6A13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5531</TotalTime>
  <Words>1131</Words>
  <Application>Microsoft Office PowerPoint</Application>
  <PresentationFormat>Widescreen</PresentationFormat>
  <Paragraphs>196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微软雅黑</vt:lpstr>
      <vt:lpstr>宋体</vt:lpstr>
      <vt:lpstr>Arial</vt:lpstr>
      <vt:lpstr>Calibri</vt:lpstr>
      <vt:lpstr>Century Gothic</vt:lpstr>
      <vt:lpstr>Segoe UI Light</vt:lpstr>
      <vt:lpstr>Wingdings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Agrawal, Aayush</cp:lastModifiedBy>
  <cp:revision>238</cp:revision>
  <dcterms:created xsi:type="dcterms:W3CDTF">2015-08-18T02:51:41Z</dcterms:created>
  <dcterms:modified xsi:type="dcterms:W3CDTF">2017-11-08T18:47:41Z</dcterms:modified>
  <cp:category/>
</cp:coreProperties>
</file>